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92" autoAdjust="0"/>
    <p:restoredTop sz="94660"/>
  </p:normalViewPr>
  <p:slideViewPr>
    <p:cSldViewPr snapToGrid="0">
      <p:cViewPr>
        <p:scale>
          <a:sx n="71" d="100"/>
          <a:sy n="71" d="100"/>
        </p:scale>
        <p:origin x="333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True F1-Score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65000"/>
                    <a:satMod val="100000"/>
                    <a:lumMod val="100000"/>
                  </a:schemeClr>
                </a:gs>
                <a:gs pos="50000">
                  <a:schemeClr val="accent1">
                    <a:tint val="65000"/>
                    <a:shade val="99000"/>
                    <a:satMod val="105000"/>
                    <a:lumMod val="100000"/>
                  </a:schemeClr>
                </a:gs>
                <a:gs pos="100000">
                  <a:schemeClr val="accent1">
                    <a:tint val="65000"/>
                    <a:shade val="98000"/>
                    <a:satMod val="105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flat" dir="tl">
                <a:rot lat="0" lon="0" rev="4200000"/>
              </a:lightRig>
            </a:scene3d>
            <a:sp3d prstMaterial="flat">
              <a:bevelT w="50800" h="63500" prst="riblet"/>
            </a:sp3d>
          </c:spPr>
          <c:invertIfNegative val="0"/>
          <c:cat>
            <c:strRef>
              <c:f>Sheet1!$A$2:$A$5</c:f>
              <c:strCache>
                <c:ptCount val="4"/>
                <c:pt idx="0">
                  <c:v> Logistic Regression</c:v>
                </c:pt>
                <c:pt idx="1">
                  <c:v> Decision Tree</c:v>
                </c:pt>
                <c:pt idx="2">
                  <c:v>Random Forest</c:v>
                </c:pt>
                <c:pt idx="3">
                  <c:v>Passive Aggressive Classifier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0.76</c:v>
                </c:pt>
                <c:pt idx="1">
                  <c:v>0.74</c:v>
                </c:pt>
                <c:pt idx="2">
                  <c:v>0.8</c:v>
                </c:pt>
                <c:pt idx="3">
                  <c:v>0.82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F3-4451-BB34-5FDCE998BB5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False F1-Score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0000"/>
                    <a:lumMod val="100000"/>
                  </a:schemeClr>
                </a:gs>
                <a:gs pos="50000">
                  <a:schemeClr val="accent1">
                    <a:shade val="99000"/>
                    <a:satMod val="105000"/>
                    <a:lumMod val="100000"/>
                  </a:schemeClr>
                </a:gs>
                <a:gs pos="100000">
                  <a:schemeClr val="accent1">
                    <a:shade val="98000"/>
                    <a:satMod val="105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flat" dir="tl">
                <a:rot lat="0" lon="0" rev="4200000"/>
              </a:lightRig>
            </a:scene3d>
            <a:sp3d prstMaterial="flat">
              <a:bevelT w="50800" h="63500" prst="riblet"/>
            </a:sp3d>
          </c:spPr>
          <c:invertIfNegative val="0"/>
          <c:cat>
            <c:strRef>
              <c:f>Sheet1!$A$2:$A$5</c:f>
              <c:strCache>
                <c:ptCount val="4"/>
                <c:pt idx="0">
                  <c:v> Logistic Regression</c:v>
                </c:pt>
                <c:pt idx="1">
                  <c:v> Decision Tree</c:v>
                </c:pt>
                <c:pt idx="2">
                  <c:v>Random Forest</c:v>
                </c:pt>
                <c:pt idx="3">
                  <c:v>Passive Aggressive Classifier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0.86</c:v>
                </c:pt>
                <c:pt idx="1">
                  <c:v>0.78</c:v>
                </c:pt>
                <c:pt idx="2">
                  <c:v>0.86</c:v>
                </c:pt>
                <c:pt idx="3">
                  <c:v>0.88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1F3-4451-BB34-5FDCE998BB5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Accuracy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65000"/>
                    <a:satMod val="100000"/>
                    <a:lumMod val="100000"/>
                  </a:schemeClr>
                </a:gs>
                <a:gs pos="50000">
                  <a:schemeClr val="accent1">
                    <a:shade val="65000"/>
                    <a:shade val="99000"/>
                    <a:satMod val="105000"/>
                    <a:lumMod val="100000"/>
                  </a:schemeClr>
                </a:gs>
                <a:gs pos="100000">
                  <a:schemeClr val="accent1">
                    <a:shade val="65000"/>
                    <a:shade val="98000"/>
                    <a:satMod val="105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flat" dir="tl">
                <a:rot lat="0" lon="0" rev="4200000"/>
              </a:lightRig>
            </a:scene3d>
            <a:sp3d prstMaterial="flat">
              <a:bevelT w="50800" h="63500" prst="riblet"/>
            </a:sp3d>
          </c:spPr>
          <c:invertIfNegative val="0"/>
          <c:cat>
            <c:strRef>
              <c:f>Sheet1!$A$2:$A$5</c:f>
              <c:strCache>
                <c:ptCount val="4"/>
                <c:pt idx="0">
                  <c:v> Logistic Regression</c:v>
                </c:pt>
                <c:pt idx="1">
                  <c:v> Decision Tree</c:v>
                </c:pt>
                <c:pt idx="2">
                  <c:v>Random Forest</c:v>
                </c:pt>
                <c:pt idx="3">
                  <c:v>Passive Aggressive Classifier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0.82</c:v>
                </c:pt>
                <c:pt idx="1">
                  <c:v>0.76</c:v>
                </c:pt>
                <c:pt idx="2">
                  <c:v>0.83</c:v>
                </c:pt>
                <c:pt idx="3">
                  <c:v>0.85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1F3-4451-BB34-5FDCE998BB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0994511"/>
        <c:axId val="1723280319"/>
      </c:barChart>
      <c:catAx>
        <c:axId val="17309945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3280319"/>
        <c:crosses val="autoZero"/>
        <c:auto val="1"/>
        <c:lblAlgn val="ctr"/>
        <c:lblOffset val="100"/>
        <c:noMultiLvlLbl val="0"/>
      </c:catAx>
      <c:valAx>
        <c:axId val="17232803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09945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0.76749</cdr:x>
      <cdr:y>0.83745</cdr:y>
    </cdr:from>
    <cdr:to>
      <cdr:x>0.96523</cdr:x>
      <cdr:y>0.91099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D99B63B9-256F-4A50-AB0D-99D700AFDBD7}"/>
            </a:ext>
          </a:extLst>
        </cdr:cNvPr>
        <cdr:cNvSpPr/>
      </cdr:nvSpPr>
      <cdr:spPr>
        <a:xfrm xmlns:a="http://schemas.openxmlformats.org/drawingml/2006/main">
          <a:off x="7719676" y="3223911"/>
          <a:ext cx="1989026" cy="283107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38100">
          <a:solidFill>
            <a:srgbClr val="C00000"/>
          </a:solidFill>
        </a:ln>
      </cdr:spPr>
      <cdr:style>
        <a:lnRef xmlns:a="http://schemas.openxmlformats.org/drawingml/2006/main" idx="2">
          <a:schemeClr val="accent6"/>
        </a:lnRef>
        <a:fillRef xmlns:a="http://schemas.openxmlformats.org/drawingml/2006/main" idx="1">
          <a:schemeClr val="lt1"/>
        </a:fillRef>
        <a:effectRef xmlns:a="http://schemas.openxmlformats.org/drawingml/2006/main" idx="0">
          <a:schemeClr val="accent6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en-US"/>
          </a:defPPr>
          <a:lvl1pPr marL="0" algn="l" defTabSz="457200" rtl="0" eaLnBrk="1" latinLnBrk="0" hangingPunct="1">
            <a:defRPr sz="1800" kern="12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algn="l" defTabSz="457200" rtl="0" eaLnBrk="1" latinLnBrk="0" hangingPunct="1">
            <a:defRPr sz="1800" kern="12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algn="l" defTabSz="457200" rtl="0" eaLnBrk="1" latinLnBrk="0" hangingPunct="1">
            <a:defRPr sz="1800" kern="12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algn="l" defTabSz="457200" rtl="0" eaLnBrk="1" latinLnBrk="0" hangingPunct="1">
            <a:defRPr sz="1800" kern="12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algn="l" defTabSz="457200" rtl="0" eaLnBrk="1" latinLnBrk="0" hangingPunct="1">
            <a:defRPr sz="1800" kern="12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algn="l" defTabSz="457200" rtl="0" eaLnBrk="1" latinLnBrk="0" hangingPunct="1">
            <a:defRPr sz="1800" kern="12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algn="l" defTabSz="457200" rtl="0" eaLnBrk="1" latinLnBrk="0" hangingPunct="1">
            <a:defRPr sz="1800" kern="12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algn="l" defTabSz="457200" rtl="0" eaLnBrk="1" latinLnBrk="0" hangingPunct="1">
            <a:defRPr sz="1800" kern="12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algn="l" defTabSz="457200" rtl="0" eaLnBrk="1" latinLnBrk="0" hangingPunct="1">
            <a:defRPr sz="1800" kern="12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US" dirty="0"/>
        </a:p>
      </cdr:txBody>
    </cdr:sp>
  </cdr:relSizeAnchor>
</c:userShape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4/21/2020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249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2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76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760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035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863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520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45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80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4/21/2020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53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772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80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72" r:id="rId5"/>
    <p:sldLayoutId id="2147483778" r:id="rId6"/>
    <p:sldLayoutId id="2147483773" r:id="rId7"/>
    <p:sldLayoutId id="2147483774" r:id="rId8"/>
    <p:sldLayoutId id="2147483775" r:id="rId9"/>
    <p:sldLayoutId id="2147483776" r:id="rId10"/>
    <p:sldLayoutId id="214748377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7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22911B-5B27-4C39-83BB-D69854C4DE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5" name="Rectangle 19">
            <a:extLst>
              <a:ext uri="{FF2B5EF4-FFF2-40B4-BE49-F238E27FC236}">
                <a16:creationId xmlns:a16="http://schemas.microsoft.com/office/drawing/2014/main" id="{BCFF10A9-48A8-49DE-BCC0-36CD4D617C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69" y="1267730"/>
            <a:ext cx="9576262" cy="430795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9E6EC7A-73F0-4AA6-8CCE-7492D8F65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68" y="1267730"/>
            <a:ext cx="9576262" cy="4307950"/>
          </a:xfrm>
          <a:prstGeom prst="rect">
            <a:avLst/>
          </a:prstGeom>
          <a:solidFill>
            <a:srgbClr val="148497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33D7-36E2-487E-9052-5DE281073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en-US" dirty="0"/>
              <a:t>Detection of Fake News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D19596-B3A9-4A69-8D85-75977E9A7C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Alex Laughlin, Xandre Clementsmith, Terence Carey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430407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10BFE5-0E29-4BEA-B3E6-25E12B47FF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176" r="5240"/>
          <a:stretch/>
        </p:blipFill>
        <p:spPr>
          <a:xfrm>
            <a:off x="1591981" y="610903"/>
            <a:ext cx="9008037" cy="5636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85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5BDAE0C0-D4FE-4028-BCE0-8461EFD6B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from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politifact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gossipcop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Analysis is based on titles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4D20CF1-6323-4E3C-9A01-3696CFE7A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60" t="27642" r="5701" b="11382"/>
          <a:stretch/>
        </p:blipFill>
        <p:spPr>
          <a:xfrm>
            <a:off x="4049422" y="1181944"/>
            <a:ext cx="7237877" cy="452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336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22BFE-EE62-416F-BD7E-3198C6C05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Tokenization based on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stopwords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stemming, and lemmatization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3D3BE41-E2BB-41ED-BE9F-27C0ED00AF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336" t="23476" r="7378" b="3362"/>
          <a:stretch/>
        </p:blipFill>
        <p:spPr>
          <a:xfrm>
            <a:off x="4349817" y="882398"/>
            <a:ext cx="6637087" cy="5121612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99B63B9-256F-4A50-AB0D-99D700AFDBD7}"/>
              </a:ext>
            </a:extLst>
          </p:cNvPr>
          <p:cNvSpPr/>
          <p:nvPr/>
        </p:nvSpPr>
        <p:spPr>
          <a:xfrm>
            <a:off x="9177165" y="882398"/>
            <a:ext cx="819643" cy="283107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48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44735-9483-4C30-8AF2-DB28F39F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Algorithm Comparison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5E6B4A1-A33B-47A7-BD4B-8EC13E8D48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1490303"/>
              </p:ext>
            </p:extLst>
          </p:nvPr>
        </p:nvGraphicFramePr>
        <p:xfrm>
          <a:off x="1066800" y="2103438"/>
          <a:ext cx="10058400" cy="3849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30431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7BB5D-56F0-445F-9C67-FB04C0F06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103" y="2244829"/>
            <a:ext cx="8933796" cy="2972629"/>
          </a:xfrm>
        </p:spPr>
        <p:txBody>
          <a:bodyPr/>
          <a:lstStyle/>
          <a:p>
            <a:r>
              <a:rPr lang="en-US" dirty="0"/>
              <a:t>85%</a:t>
            </a:r>
          </a:p>
        </p:txBody>
      </p:sp>
    </p:spTree>
    <p:extLst>
      <p:ext uri="{BB962C8B-B14F-4D97-AF65-F5344CB8AC3E}">
        <p14:creationId xmlns:p14="http://schemas.microsoft.com/office/powerpoint/2010/main" val="267327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A0322-7AE6-450B-88E3-7F5869174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102" y="2486877"/>
            <a:ext cx="8933796" cy="2437232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77652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39</Words>
  <Application>Microsoft Office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Garamond</vt:lpstr>
      <vt:lpstr>Gill Sans MT</vt:lpstr>
      <vt:lpstr>SavonVTI</vt:lpstr>
      <vt:lpstr>Detection of Fake News</vt:lpstr>
      <vt:lpstr>PowerPoint Presentation</vt:lpstr>
      <vt:lpstr>PowerPoint Presentation</vt:lpstr>
      <vt:lpstr>PowerPoint Presentation</vt:lpstr>
      <vt:lpstr>Machine Learning Algorithm Comparison</vt:lpstr>
      <vt:lpstr>85%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Detection of Fake News</dc:title>
  <dc:creator>Xandre Clementsmith</dc:creator>
  <cp:lastModifiedBy>Xandre Clementsmith</cp:lastModifiedBy>
  <cp:revision>9</cp:revision>
  <dcterms:created xsi:type="dcterms:W3CDTF">2020-04-21T01:47:16Z</dcterms:created>
  <dcterms:modified xsi:type="dcterms:W3CDTF">2020-04-22T03:26:26Z</dcterms:modified>
</cp:coreProperties>
</file>